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324" r:id="rId3"/>
    <p:sldId id="386" r:id="rId4"/>
    <p:sldId id="337" r:id="rId5"/>
    <p:sldId id="383" r:id="rId6"/>
    <p:sldId id="382" r:id="rId7"/>
    <p:sldId id="384" r:id="rId8"/>
    <p:sldId id="332" r:id="rId9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BFF"/>
    <a:srgbClr val="CC3399"/>
    <a:srgbClr val="0B66FF"/>
    <a:srgbClr val="006600"/>
    <a:srgbClr val="66CC33"/>
    <a:srgbClr val="00CC00"/>
    <a:srgbClr val="FAD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69" autoAdjust="0"/>
  </p:normalViewPr>
  <p:slideViewPr>
    <p:cSldViewPr snapToGrid="0" snapToObjects="1">
      <p:cViewPr>
        <p:scale>
          <a:sx n="76" d="100"/>
          <a:sy n="76" d="100"/>
        </p:scale>
        <p:origin x="-1642" y="-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EFBC-C688-4862-A8BB-7197DC5F7A1F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4DFA3-DF59-4707-B8D1-7B3A701E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658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DCA66-1820-9549-942D-E8793D9C652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1B27E-285B-0C4F-8284-86C83BCAA2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9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2D2C3C-62DB-4952-9655-D2BD13F64FDD}" type="slidenum">
              <a:rPr lang="en-GB" sz="1400" smtClean="0">
                <a:latin typeface="Arial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sz="1400" dirty="0">
              <a:latin typeface="Arial" charset="0"/>
            </a:endParaRPr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900113"/>
            <a:ext cx="5930900" cy="44497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3536" y="5634877"/>
            <a:ext cx="6103619" cy="5338994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188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982CE-454A-C14B-B5C5-B9EF56CCA5C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9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982CE-454A-C14B-B5C5-B9EF56CCA5C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9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982CE-454A-C14B-B5C5-B9EF56CCA5C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9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982CE-454A-C14B-B5C5-B9EF56CCA5C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9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Shape 14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9" name="Shape 14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000" b="1" dirty="0"/>
              <a:t>Fair+</a:t>
            </a:r>
            <a:r>
              <a:rPr lang="de-DE" sz="3000" b="1" baseline="0" dirty="0"/>
              <a:t>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238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3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9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92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  <a:prstGeom prst="rect">
            <a:avLst/>
          </a:prstGeom>
        </p:spPr>
        <p:txBody>
          <a:bodyPr anchor="b"/>
          <a:lstStyle>
            <a:lvl1pPr algn="ctr">
              <a:defRPr sz="544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D310A-3291-AD43-A238-774F885AED88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18434-F45B-41D0-85E5-1966F85D26F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05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481" y="1604329"/>
            <a:ext cx="8226720" cy="45249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94B48-899A-A94A-9186-D3F8F798CB58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A3B93-6F23-43D2-8844-CD95F4D3CF3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073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  <a:prstGeom prst="rect">
            <a:avLst/>
          </a:prstGeom>
        </p:spPr>
        <p:txBody>
          <a:bodyPr anchor="b"/>
          <a:lstStyle>
            <a:lvl1pPr>
              <a:defRPr sz="544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3C1B6-A3C5-3543-8FF9-B882D88E6F65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2F822-B6A3-4B5D-B0A8-B1E0F83C51A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938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9D88-44E1-F74A-BEAB-4351BAF09C84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84E07-5CE8-4A72-8CAE-9A102F47428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3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8A6FB-979B-BD40-8702-138A12E78C69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8C87-8831-4DAA-8299-D4C6C090757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287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B3195-795D-954A-A154-10E35B46A361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173A-98D1-468B-AFF3-A6E45D433BF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942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 sz="1089" baseline="0">
                <a:latin typeface="arial" charset="0"/>
              </a:defRPr>
            </a:lvl1pPr>
          </a:lstStyle>
          <a:p>
            <a:pPr>
              <a:defRPr/>
            </a:pPr>
            <a:fld id="{C9241356-0BBE-8341-A763-CACC7611791E}" type="datetime1">
              <a:rPr lang="de-DE" smtClean="0"/>
              <a:pPr>
                <a:defRPr/>
              </a:pPr>
              <a:t>01.12.2025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 sz="1089" baseline="0">
                <a:latin typeface="arial" charset="0"/>
              </a:defRPr>
            </a:lvl1pPr>
          </a:lstStyle>
          <a:p>
            <a:pPr>
              <a:defRPr/>
            </a:pPr>
            <a:fld id="{1B694FD5-8D58-47AB-B22B-C6934A068382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5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  <a:prstGeom prst="rect">
            <a:avLst/>
          </a:prstGeom>
        </p:spPr>
        <p:txBody>
          <a:bodyPr anchor="b"/>
          <a:lstStyle>
            <a:lvl1pPr>
              <a:defRPr sz="290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  <a:prstGeom prst="rect">
            <a:avLst/>
          </a:prstGeo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FD6DF-FF20-8B4D-BB89-4950B38AA965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3060F-9413-49C4-838A-4FD8220236A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97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46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  <a:prstGeom prst="rect">
            <a:avLst/>
          </a:prstGeom>
        </p:spPr>
        <p:txBody>
          <a:bodyPr anchor="b"/>
          <a:lstStyle>
            <a:lvl1pPr>
              <a:defRPr sz="2903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FE8E7-064D-AD42-8E90-A59C1B264FBB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47660-DC65-461C-A319-4A012B087C1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62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6481" y="1604329"/>
            <a:ext cx="8226720" cy="452495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4CBAD-9453-A24C-950D-E245755FB746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327F7-2EE6-47B2-9F2E-A86C3C9443B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94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978EC-1C63-C145-855F-4A6C5BCF431B}" type="datetime1">
              <a:rPr lang="de-DE" smtClean="0"/>
              <a:pPr>
                <a:defRPr/>
              </a:pPr>
              <a:t>01.12.2025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A2EA2-9C13-4F91-8AF0-CBD633861AE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11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7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4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9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2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81DD9-1F77-D348-A70B-62CD42E197B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B4A8C-8692-0B48-A90A-60AA97BAD1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7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840" cy="6843598"/>
          </a:xfrm>
          <a:prstGeom prst="rect">
            <a:avLst/>
          </a:prstGeom>
        </p:spPr>
      </p:pic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2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656650" algn="l"/>
                <a:tab pos="1313299" algn="l"/>
                <a:tab pos="1969949" algn="l"/>
              </a:tabLst>
              <a:defRPr sz="1089" b="0" i="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893C4C-3C54-3147-80F1-6E77661F357D}" type="datetime1">
              <a:rPr lang="de-DE" smtClean="0"/>
              <a:pPr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01.12.2025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656650" algn="l"/>
                <a:tab pos="1313299" algn="l"/>
                <a:tab pos="1969949" algn="l"/>
              </a:tabLst>
              <a:defRPr sz="1089" b="0" i="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err="1"/>
              <a:t>Seite</a:t>
            </a:r>
            <a:r>
              <a:rPr lang="en-GB" dirty="0"/>
              <a:t> </a:t>
            </a:r>
            <a:fld id="{4BF263E0-9B86-46AF-BDFE-00F962BA9838}" type="slidenum">
              <a:rPr lang="en-GB" smtClean="0"/>
              <a:pPr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09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2pPr>
      <a:lvl3pPr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3pPr>
      <a:lvl4pPr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4pPr>
      <a:lvl5pPr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5pPr>
      <a:lvl6pPr marL="1393941" indent="-195843"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6pPr>
      <a:lvl7pPr marL="1808667" indent="-195843"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7pPr>
      <a:lvl8pPr marL="2223393" indent="-195843"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8pPr>
      <a:lvl9pPr marL="2638119" indent="-195843" algn="ctr" defTabSz="414726" rtl="0" eaLnBrk="1" fontAlgn="base" hangingPunct="1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3991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91686" indent="-293764" algn="l" defTabSz="414726" rtl="0" eaLnBrk="1" fontAlgn="base" hangingPunct="1">
        <a:lnSpc>
          <a:spcPct val="104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eaLnBrk="1" fontAlgn="base" hangingPunct="1">
        <a:lnSpc>
          <a:spcPct val="104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eaLnBrk="1" fontAlgn="base" hangingPunct="1">
        <a:lnSpc>
          <a:spcPct val="104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eaLnBrk="1" fontAlgn="base" hangingPunct="1">
        <a:lnSpc>
          <a:spcPct val="104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eaLnBrk="1" fontAlgn="base" hangingPunct="1">
        <a:lnSpc>
          <a:spcPct val="10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pa.de/blog/neuigkeiten/detail/auf-dem-weg-zu-existenzsichernden-loehnen-und-einkomme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ine Welt GEPA-Motto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76" y="2806800"/>
            <a:ext cx="3918810" cy="27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-1" y="1908383"/>
            <a:ext cx="91440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Auf </a:t>
            </a:r>
            <a:r>
              <a:rPr lang="en-US" sz="26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dem</a:t>
            </a:r>
            <a:r>
              <a:rPr lang="en-US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Weg</a:t>
            </a:r>
            <a:r>
              <a:rPr lang="en-US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zu</a:t>
            </a:r>
            <a:r>
              <a:rPr lang="en-US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existenzsicherndem</a:t>
            </a:r>
            <a:r>
              <a:rPr lang="en-US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Einkommen</a:t>
            </a:r>
            <a:endParaRPr lang="en-US" sz="26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754" y="5871245"/>
            <a:ext cx="51904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</a:rPr>
              <a:t>Verena Albert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GEPA – The Fair Trade Company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01.12. </a:t>
            </a:r>
            <a:r>
              <a:rPr lang="en-GB" altLang="de-DE" sz="1600" dirty="0" smtClean="0">
                <a:solidFill>
                  <a:srgbClr val="000000"/>
                </a:solidFill>
              </a:rPr>
              <a:t>2025</a:t>
            </a:r>
            <a:endParaRPr lang="de-DE" alt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57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20717" y="933283"/>
            <a:ext cx="89232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 Kakao-Partner:</a:t>
            </a:r>
            <a:endParaRPr lang="de-DE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b="1" dirty="0" smtClean="0">
              <a:solidFill>
                <a:srgbClr val="000000"/>
              </a:solidFill>
            </a:endParaRPr>
          </a:p>
          <a:p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 hat langjährige Handelspartnerschaften mit Kakao-Kooperativen in folgenden Ländern: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Saó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Tomé e Príncipe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Dominikanische Republik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vor kurzem: Kamerun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17" y="3300868"/>
            <a:ext cx="3876179" cy="218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20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-23160" y="622574"/>
            <a:ext cx="9144000" cy="461665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n w="1905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en-US" sz="2400" b="1" dirty="0" smtClean="0">
                <a:ln w="1905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legt</a:t>
            </a:r>
            <a:r>
              <a:rPr lang="en-US" sz="2400" b="1" dirty="0" smtClean="0">
                <a:ln w="1905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GEPA die </a:t>
            </a:r>
            <a:r>
              <a:rPr lang="en-US" sz="2400" b="1" dirty="0" err="1" smtClean="0">
                <a:ln w="1905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Kakao-Preise</a:t>
            </a:r>
            <a:r>
              <a:rPr lang="en-US" sz="2400" b="1" dirty="0" smtClean="0">
                <a:ln w="1905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fest? </a:t>
            </a:r>
            <a:endParaRPr lang="en-US" sz="2400" b="1" dirty="0">
              <a:ln w="1905"/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0581" y="1458817"/>
            <a:ext cx="60792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 zahlt immer mindestens den </a:t>
            </a:r>
            <a:r>
              <a:rPr lang="de-DE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Fairtrade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Mindestpreis (jetzt 3500 US$), plus Fair Handels-Prämie (240 US$) und Bio-Prämie (300 US$). Dazu kommt eine GEPA-Prämie.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der Börsenpreis höher als der FT Mindestpreis, wird dieser gezahlt, zuzüglich Prämien.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Preissetzung erfolgt immer im Dialog mit unseren Partnern. Ziel &gt; einen fairen Preis finden, der für beide Seiten stimmt.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65-75% des FOB Preises geht an die Kakao-Bauern und Bäuerinnen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84" y="2562330"/>
            <a:ext cx="3088159" cy="173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35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201876"/>
            <a:ext cx="87305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de-DE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 Kakao-Plus-Preis: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2021: zur Zeit als die Börse sehr niedrig war und der FT Mindestpreis nicht kostendeckend war. &gt; 3500 US$ bzw. 3100 Euro pro Tonne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Damals (und auch heute noch) keine Berechnungen zu Living Income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„unseren“ Kakao-Ländern &gt; Kakao-Plus-Preis ist wichtiger 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eitrag in der Debatte um existenzsichernde Einkommen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Kakao-Plus-Preis lag 2020: 56% über Weltmarktpreis, 25% über FT Mindestpreis</a:t>
            </a:r>
            <a:endParaRPr lang="de-DE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 der Preis-Explosion der Kakao-Preise an der Börse &gt; starke Veränderung am Markt (Höchststand ca. 12.000 US$/Tonne, aktuell ca. 5100 US$/T.)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21" y="4755787"/>
            <a:ext cx="2796268" cy="15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56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3153" y="333728"/>
            <a:ext cx="873050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de-DE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Wichtige </a:t>
            </a:r>
            <a:r>
              <a:rPr lang="de-D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Elemente ü</a:t>
            </a:r>
            <a:r>
              <a:rPr lang="de-DE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 den fairen Preis hinaus: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Langfristige, vertrauensvolle Handelsbeziehungen zu den Partnern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Verlässlichkeit und damit Planungssicherheit für die Partner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Vorlaufzeit für Jahresplanung der Partner, pünktliche Zahlungen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Stornierungen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Finanzielle und technische Unterstützung beim Bio-Anbau, Qualität, neue EU Regularien etc. 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14" y="4015290"/>
            <a:ext cx="3952561" cy="222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8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5170"/>
            <a:ext cx="8229600" cy="1143000"/>
          </a:xfrm>
        </p:spPr>
        <p:txBody>
          <a:bodyPr>
            <a:normAutofit/>
          </a:bodyPr>
          <a:lstStyle/>
          <a:p>
            <a:r>
              <a:rPr lang="de-D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macht die GEPA zum Thema </a:t>
            </a:r>
            <a:br>
              <a:rPr lang="de-D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Living Income und Living Wage?</a:t>
            </a:r>
            <a:endParaRPr lang="de-D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71505"/>
            <a:ext cx="8229600" cy="4525963"/>
          </a:xfrm>
        </p:spPr>
        <p:txBody>
          <a:bodyPr>
            <a:normAutofit/>
          </a:bodyPr>
          <a:lstStyle/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Seit Jahren intensiv mit dem Thema beschäftigt: AGs (u.a. Entwicklung von Tools), Austausch mit Initiativen, Durchführung von Pilotprojekten.</a:t>
            </a: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Aktuell: Berechnungen von Living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Wages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bei unseren Handwerks-Partnern sowie Analyse von LIRPs bei Kaffee-Partnern in folgenden Ländern durchgeführt: Kolumbien, Uganda, Peru, Nicaragua, Honduras, Äthiopien (insgesamt 14 Partner)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www.gepa.de/blog/neuigkeiten/detail/auf-dem-weg-zu-existenzsichernden-loehnen-und-einkommen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9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THANK YOU"/>
          <p:cNvSpPr txBox="1"/>
          <p:nvPr/>
        </p:nvSpPr>
        <p:spPr>
          <a:xfrm>
            <a:off x="1664888" y="1076419"/>
            <a:ext cx="5604099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0">
                <a:solidFill>
                  <a:srgbClr val="DF2671"/>
                </a:solidFill>
                <a:effectLst>
                  <a:outerShdw blurRad="25400" dist="63500" dir="2100000" rotWithShape="0">
                    <a:srgbClr val="000000">
                      <a:alpha val="40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de-DE" sz="6000" dirty="0">
                <a:solidFill>
                  <a:schemeClr val="tx1"/>
                </a:solidFill>
              </a:rPr>
              <a:t>VIELEN DANK!</a:t>
            </a:r>
            <a:endParaRPr sz="60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99" y="2577108"/>
            <a:ext cx="5038557" cy="28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568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10 WFTO">
      <a:dk1>
        <a:srgbClr val="000000"/>
      </a:dk1>
      <a:lt1>
        <a:srgbClr val="FFFFFF"/>
      </a:lt1>
      <a:dk2>
        <a:srgbClr val="82564B"/>
      </a:dk2>
      <a:lt2>
        <a:srgbClr val="F27840"/>
      </a:lt2>
      <a:accent1>
        <a:srgbClr val="D91C6B"/>
      </a:accent1>
      <a:accent2>
        <a:srgbClr val="118870"/>
      </a:accent2>
      <a:accent3>
        <a:srgbClr val="094E71"/>
      </a:accent3>
      <a:accent4>
        <a:srgbClr val="7E3373"/>
      </a:accent4>
      <a:accent5>
        <a:srgbClr val="D4A422"/>
      </a:accent5>
      <a:accent6>
        <a:srgbClr val="AA0015"/>
      </a:accent6>
      <a:hlink>
        <a:srgbClr val="1399B7"/>
      </a:hlink>
      <a:folHlink>
        <a:srgbClr val="6CA82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pa">
  <a:themeElements>
    <a:clrScheme name="gep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gep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GEPA_Praesentation_Master_weiss_2016_2.pptx" id="{2991B206-F6A8-4C78-BB7C-7E2AAE453F3C}" vid="{1A6318A8-B4C0-4C18-87CD-35CC36AE31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Bildschirmpräsentation (4:3)</PresentationFormat>
  <Paragraphs>42</Paragraphs>
  <Slides>7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7</vt:i4>
      </vt:variant>
    </vt:vector>
  </HeadingPairs>
  <TitlesOfParts>
    <vt:vector size="9" baseType="lpstr">
      <vt:lpstr>Office Theme</vt:lpstr>
      <vt:lpstr>gepa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macht die GEPA zum Thema  Living Income und Living Wage?</vt:lpstr>
      <vt:lpstr>PowerPoint-Präsentation</vt:lpstr>
    </vt:vector>
  </TitlesOfParts>
  <Company>Turqle Trading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Rain Morgan</dc:creator>
  <cp:lastModifiedBy>Verena Albert</cp:lastModifiedBy>
  <cp:revision>582</cp:revision>
  <cp:lastPrinted>2018-05-03T08:28:18Z</cp:lastPrinted>
  <dcterms:created xsi:type="dcterms:W3CDTF">2017-01-16T15:28:21Z</dcterms:created>
  <dcterms:modified xsi:type="dcterms:W3CDTF">2025-12-01T14:52:15Z</dcterms:modified>
</cp:coreProperties>
</file>